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7" r:id="rId2"/>
    <p:sldId id="306" r:id="rId3"/>
    <p:sldId id="303" r:id="rId4"/>
    <p:sldId id="324" r:id="rId5"/>
    <p:sldId id="325" r:id="rId6"/>
    <p:sldId id="332" r:id="rId7"/>
    <p:sldId id="259" r:id="rId8"/>
    <p:sldId id="330" r:id="rId9"/>
    <p:sldId id="331" r:id="rId10"/>
    <p:sldId id="339" r:id="rId11"/>
    <p:sldId id="323" r:id="rId12"/>
    <p:sldId id="265" r:id="rId13"/>
    <p:sldId id="340" r:id="rId14"/>
    <p:sldId id="336" r:id="rId15"/>
    <p:sldId id="333" r:id="rId16"/>
    <p:sldId id="335" r:id="rId17"/>
    <p:sldId id="326" r:id="rId18"/>
    <p:sldId id="334" r:id="rId19"/>
    <p:sldId id="327" r:id="rId20"/>
    <p:sldId id="328" r:id="rId21"/>
    <p:sldId id="338" r:id="rId22"/>
    <p:sldId id="337" r:id="rId23"/>
    <p:sldId id="321" r:id="rId24"/>
    <p:sldId id="269" r:id="rId25"/>
    <p:sldId id="274" r:id="rId26"/>
    <p:sldId id="275" r:id="rId27"/>
    <p:sldId id="276" r:id="rId28"/>
    <p:sldId id="277" r:id="rId29"/>
    <p:sldId id="31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3E3D3452-C528-4E79-A345-FB1B10A79FD8}">
          <p14:sldIdLst>
            <p14:sldId id="257"/>
          </p14:sldIdLst>
        </p14:section>
        <p14:section name="What's CAD" id="{775CD3AA-73C0-43A0-8A95-4243957A5B31}">
          <p14:sldIdLst>
            <p14:sldId id="306"/>
            <p14:sldId id="303"/>
            <p14:sldId id="324"/>
            <p14:sldId id="325"/>
            <p14:sldId id="332"/>
          </p14:sldIdLst>
        </p14:section>
        <p14:section name="Burden of CAD" id="{8FC88824-645D-4EA9-996B-30E52D2D3175}">
          <p14:sldIdLst>
            <p14:sldId id="259"/>
            <p14:sldId id="330"/>
            <p14:sldId id="331"/>
            <p14:sldId id="339"/>
          </p14:sldIdLst>
        </p14:section>
        <p14:section name="Diagnosis" id="{B1CB0275-B52B-4E20-8F1B-B3AEDDE17CC5}">
          <p14:sldIdLst>
            <p14:sldId id="323"/>
            <p14:sldId id="265"/>
            <p14:sldId id="340"/>
            <p14:sldId id="336"/>
            <p14:sldId id="333"/>
            <p14:sldId id="335"/>
          </p14:sldIdLst>
        </p14:section>
        <p14:section name="Treatment of CAD" id="{92CE5898-3C49-4ED3-B894-71C51142DE9B}">
          <p14:sldIdLst>
            <p14:sldId id="326"/>
            <p14:sldId id="334"/>
            <p14:sldId id="327"/>
            <p14:sldId id="328"/>
            <p14:sldId id="338"/>
            <p14:sldId id="337"/>
          </p14:sldIdLst>
        </p14:section>
        <p14:section name="Prevention" id="{8E89E8B9-B34D-4141-B6B8-F2DC2C71EE7A}">
          <p14:sldIdLst>
            <p14:sldId id="321"/>
            <p14:sldId id="269"/>
            <p14:sldId id="274"/>
            <p14:sldId id="275"/>
            <p14:sldId id="276"/>
            <p14:sldId id="277"/>
          </p14:sldIdLst>
        </p14:section>
        <p14:section name="Closing" id="{21DF1CBC-BC1D-4AA4-BD33-E4D2C33953F5}">
          <p14:sldIdLst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0186" autoAdjust="0"/>
  </p:normalViewPr>
  <p:slideViewPr>
    <p:cSldViewPr snapToGrid="0">
      <p:cViewPr varScale="1">
        <p:scale>
          <a:sx n="79" d="100"/>
          <a:sy n="79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26BE5-1D83-49D0-8692-6EE2C8C0E638}" type="datetimeFigureOut">
              <a:rPr lang="en-ID" smtClean="0"/>
              <a:t>16/12/2019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A348F-D6DD-40CE-A6A5-B976F60C238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321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66763"/>
            <a:ext cx="4572000" cy="3429000"/>
          </a:xfrm>
          <a:ln/>
        </p:spPr>
      </p:sp>
      <p:sp>
        <p:nvSpPr>
          <p:cNvPr id="1638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1" y="4655307"/>
            <a:ext cx="5495925" cy="49154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Header Placeholder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215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5241" indent="-286631" defTabSz="960215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6525" indent="-229305" defTabSz="960215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5134" indent="-229305" defTabSz="960215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3744" indent="-229305" defTabSz="960215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2353" indent="-229305" defTabSz="9602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0963" indent="-229305" defTabSz="9602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9573" indent="-229305" defTabSz="9602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8183" indent="-229305" defTabSz="9602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215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5241" indent="-286631" defTabSz="960215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6525" indent="-229305" defTabSz="960215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5134" indent="-229305" defTabSz="960215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3744" indent="-229305" defTabSz="960215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2353" indent="-229305" defTabSz="9602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0963" indent="-229305" defTabSz="9602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9573" indent="-229305" defTabSz="9602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8183" indent="-229305" defTabSz="9602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65BE60-F72B-4387-9844-07DE9CB8DE0B}" type="slidenum">
              <a:rPr lang="en-GB" altLang="en-US" sz="1100">
                <a:solidFill>
                  <a:srgbClr val="000000"/>
                </a:solidFill>
              </a:rPr>
              <a:pPr eaLnBrk="1" hangingPunct="1"/>
              <a:t>1</a:t>
            </a:fld>
            <a:endParaRPr lang="en-GB" altLang="en-US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807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5241" indent="-286631" defTabSz="961807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6525" indent="-229305" defTabSz="961807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5134" indent="-229305" defTabSz="961807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3744" indent="-229305" defTabSz="961807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2353" indent="-229305" defTabSz="9618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0963" indent="-229305" defTabSz="9618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9573" indent="-229305" defTabSz="9618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8183" indent="-229305" defTabSz="9618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34B73AC-4295-43F4-85ED-59597C87AD8C}" type="slidenum">
              <a:rPr lang="en-US" altLang="en-US" sz="11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94212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807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5241" indent="-286631" defTabSz="961807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6525" indent="-229305" defTabSz="961807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5134" indent="-229305" defTabSz="961807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3744" indent="-229305" defTabSz="961807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2353" indent="-229305" defTabSz="9618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0963" indent="-229305" defTabSz="9618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9573" indent="-229305" defTabSz="9618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8183" indent="-229305" defTabSz="9618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Clinical data</a:t>
            </a:r>
          </a:p>
        </p:txBody>
      </p:sp>
    </p:spTree>
    <p:extLst>
      <p:ext uri="{BB962C8B-B14F-4D97-AF65-F5344CB8AC3E}">
        <p14:creationId xmlns:p14="http://schemas.microsoft.com/office/powerpoint/2010/main" val="169706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http://amjmed.org/trends-in-coronary-atherosclerosis-a-tale-of-two-population-subgroups/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068DE-E7F1-4414-9F52-76FCB6C2AC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1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686808-C89B-454A-9FAC-1D41BFC332CF}" type="slidenum">
              <a:rPr lang="id-ID" altLang="en-US"/>
              <a:pPr/>
              <a:t>12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828159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Nucleus Video (large)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348F-D6DD-40CE-A6A5-B976F60C2387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882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068DE-E7F1-4414-9F52-76FCB6C2AC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4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348F-D6DD-40CE-A6A5-B976F60C2387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56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pPr>
              <a:defRPr/>
            </a:pPr>
            <a:fld id="{06E7E0E9-B8E4-46AE-BBB2-DE5EECD04EC6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pPr>
              <a:defRPr/>
            </a:pPr>
            <a:fld id="{414C486E-F52B-4E83-914C-1B0BECA326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64720184"/>
      </p:ext>
    </p:extLst>
  </p:cSld>
  <p:clrMapOvr>
    <a:masterClrMapping/>
  </p:clrMapOvr>
  <p:transition spd="slow">
    <p:random/>
  </p:transition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7A94F-7F44-4808-8955-B89D0D0F1DD2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69765-7A54-4E56-AB3A-2EB74F548A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178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pPr>
              <a:defRPr/>
            </a:pPr>
            <a:fld id="{BA66992B-A6D8-4C36-B300-9978852A48B9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D064305-F8AD-4296-AD17-CBEAAC2D5C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255330"/>
      </p:ext>
    </p:extLst>
  </p:cSld>
  <p:clrMapOvr>
    <a:masterClrMapping/>
  </p:clrMapOvr>
  <p:transition spd="slow"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163" y="6118225"/>
            <a:ext cx="8402637" cy="647700"/>
          </a:xfrm>
        </p:spPr>
        <p:txBody>
          <a:bodyPr lIns="90000" tIns="0" rIns="0" bIns="0" anchor="b"/>
          <a:lstStyle>
            <a:lvl1pPr marL="0" indent="0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01028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787"/>
            <a:ext cx="8291264" cy="3936439"/>
          </a:xfrm>
        </p:spPr>
        <p:txBody>
          <a:bodyPr>
            <a:normAutofit/>
          </a:bodyPr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600">
                <a:latin typeface="+mn-lt"/>
                <a:cs typeface="Arial" panose="020B0604020202020204" pitchFamily="34" charset="0"/>
              </a:defRPr>
            </a:lvl2pPr>
            <a:lvl3pPr>
              <a:defRPr sz="1600">
                <a:latin typeface="+mn-lt"/>
                <a:cs typeface="Arial" panose="020B0604020202020204" pitchFamily="34" charset="0"/>
              </a:defRPr>
            </a:lvl3pPr>
            <a:lvl4pPr>
              <a:defRPr sz="1400">
                <a:latin typeface="+mn-lt"/>
                <a:cs typeface="Arial" panose="020B0604020202020204" pitchFamily="34" charset="0"/>
              </a:defRPr>
            </a:lvl4pPr>
            <a:lvl5pP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5212"/>
            <a:ext cx="829126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7544" y="5445224"/>
            <a:ext cx="8280920" cy="57606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Reference: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228327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F23323-EBBD-485E-B12C-82A194A799E5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EC7F3-9300-4368-B9AF-93C3156ADF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9185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9ED6A02-7647-469A-91D0-2B73FD436D07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437E396-F86D-4DD4-AA93-41B37AFE43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ctr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73632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F367-18C6-4B45-870C-48ECCD910E92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8F5C1-EC25-4DA1-B20A-2316AB589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551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0C00E-05BA-48C5-A307-A4A13176A795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2D016-6401-4B66-BC5A-5ECB0657D8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7467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14945-12A5-4F89-9C9E-ABA64DDE4F60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E1C58-C7CA-4DF8-AF7D-A939DF511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799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F3EC-4BD6-4DA5-9B0E-5A8693505C06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98B8B-A8A0-4EC4-BED3-8D742A280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6757"/>
      </p:ext>
    </p:extLst>
  </p:cSld>
  <p:clrMapOvr>
    <a:masterClrMapping/>
  </p:clrMapOvr>
  <p:transition spd="slow">
    <p:random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E0D4125-4EE0-467C-9DDD-87E3C51A1278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8B653A96-7633-4921-BF67-591DA5308B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5673"/>
      </p:ext>
    </p:extLst>
  </p:cSld>
  <p:clrMapOvr>
    <a:masterClrMapping/>
  </p:clrMapOvr>
  <p:transition spd="slow">
    <p:random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AA8C272-A2D5-4B9E-AC1D-A49061368A0C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BD441F34-8E09-4444-BC9B-B52255A3A1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541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B65224E-0A68-49B2-A7A2-3300BC5969DC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E11E881-D25F-4C4E-9707-B8DBCD7802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46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95" r:id="rId12"/>
    <p:sldLayoutId id="2147483710" r:id="rId13"/>
  </p:sldLayoutIdLst>
  <p:transition spd="slow">
    <p:random/>
  </p:transition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4000" b="1">
                <a:ea typeface="ＭＳ Ｐゴシック" pitchFamily="34" charset="-128"/>
              </a:rPr>
              <a:t>Coronary Artery Disease</a:t>
            </a:r>
            <a:endParaRPr lang="en-GB" altLang="en-US" sz="4000" b="1" dirty="0">
              <a:ea typeface="ＭＳ Ｐゴシック" pitchFamily="34" charset="-12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Putra Antara, Sp</a:t>
            </a:r>
            <a:r>
              <a:rPr lang="en-US"/>
              <a:t>.JP</a:t>
            </a:r>
            <a:br>
              <a:rPr lang="en-US"/>
            </a:br>
            <a:r>
              <a:rPr lang="en-US"/>
              <a:t>December 2019</a:t>
            </a:r>
            <a:endParaRPr lang="en-US" dirty="0"/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546100" y="4281488"/>
            <a:ext cx="6572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89CC"/>
              </a:buClr>
              <a:buFont typeface="Wingdings 2" pitchFamily="18" charset="2"/>
              <a:buNone/>
            </a:pPr>
            <a:endParaRPr lang="en-GB" altLang="en-US" sz="16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A18A6-3404-42DF-98F2-4D8933033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1023868"/>
            <a:ext cx="4373509" cy="4373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508585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B4EF090C-F6DE-4F6F-8E9C-F5B070091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60"/>
          <a:stretch/>
        </p:blipFill>
        <p:spPr bwMode="auto">
          <a:xfrm>
            <a:off x="-1" y="976577"/>
            <a:ext cx="9144001" cy="16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D4BCCD6-61EF-4ED0-9B09-9C6F68A02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0"/>
          <a:stretch/>
        </p:blipFill>
        <p:spPr bwMode="auto">
          <a:xfrm>
            <a:off x="-2" y="2590799"/>
            <a:ext cx="9144001" cy="35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257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E44D4A-E6BC-466F-BBFF-B98C6FF9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CAD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C70E2-6B7D-4DF1-A4F1-4487563C5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3861034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Classical Presentation</a:t>
            </a:r>
            <a:endParaRPr lang="id-ID"/>
          </a:p>
        </p:txBody>
      </p:sp>
      <p:pic>
        <p:nvPicPr>
          <p:cNvPr id="4" name="Content Placeholder 3" descr="image0-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4" y="2058704"/>
            <a:ext cx="4826610" cy="4643721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3" descr="image0-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570" y="3643314"/>
            <a:ext cx="2744854" cy="262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76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4530-32E8-424A-8F50-7CF648EB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“Typical” Angina Pectoris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07BF2-77DF-48A6-B408-ED40587F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/>
              <a:t>Substernal chest discomfort of </a:t>
            </a:r>
            <a:r>
              <a:rPr lang="en-US" sz="3200" b="1"/>
              <a:t>characteristic quality</a:t>
            </a:r>
            <a:r>
              <a:rPr lang="en-US" sz="3200"/>
              <a:t> and </a:t>
            </a:r>
            <a:r>
              <a:rPr lang="en-US" sz="3200" b="1"/>
              <a:t>duration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/>
              <a:t>Provoked</a:t>
            </a:r>
            <a:r>
              <a:rPr lang="en-US" sz="3200"/>
              <a:t> by exertion or emotional stress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/>
              <a:t>Relieved</a:t>
            </a:r>
            <a:r>
              <a:rPr lang="en-US" sz="3200"/>
              <a:t> by rest and/or nitrates</a:t>
            </a:r>
            <a:endParaRPr lang="en-ID" sz="3200"/>
          </a:p>
        </p:txBody>
      </p:sp>
    </p:spTree>
    <p:extLst>
      <p:ext uri="{BB962C8B-B14F-4D97-AF65-F5344CB8AC3E}">
        <p14:creationId xmlns:p14="http://schemas.microsoft.com/office/powerpoint/2010/main" val="33765734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7E34-8025-4185-8428-B812BDF7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Electrocardiogram (ECG)</a:t>
            </a:r>
            <a:endParaRPr lang="en-ID"/>
          </a:p>
        </p:txBody>
      </p:sp>
      <p:pic>
        <p:nvPicPr>
          <p:cNvPr id="8194" name="Picture 2" descr="Image result for ecg recording process">
            <a:extLst>
              <a:ext uri="{FF2B5EF4-FFF2-40B4-BE49-F238E27FC236}">
                <a16:creationId xmlns:a16="http://schemas.microsoft.com/office/drawing/2014/main" id="{DDC9B01A-062B-4F57-B074-9BDE62BA7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79" y="1247546"/>
            <a:ext cx="6759581" cy="56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37260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E005-3FBE-4902-B870-C83DA4E8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Treadmill Stress Test</a:t>
            </a:r>
            <a:endParaRPr lang="en-ID"/>
          </a:p>
        </p:txBody>
      </p:sp>
      <p:pic>
        <p:nvPicPr>
          <p:cNvPr id="6148" name="Picture 4" descr="Image result for treadmill stress test">
            <a:extLst>
              <a:ext uri="{FF2B5EF4-FFF2-40B4-BE49-F238E27FC236}">
                <a16:creationId xmlns:a16="http://schemas.microsoft.com/office/drawing/2014/main" id="{8F1BA98C-AA2B-42AF-BCAD-7FABCD1BC8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33" y="1574801"/>
            <a:ext cx="7044266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13706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2DC2-7881-4887-BB00-9CEFFF77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Coronary Calcium Scoring</a:t>
            </a:r>
            <a:endParaRPr lang="en-ID"/>
          </a:p>
        </p:txBody>
      </p:sp>
      <p:pic>
        <p:nvPicPr>
          <p:cNvPr id="5" name="Picture 2" descr="Image result for coronary calcium scoring">
            <a:extLst>
              <a:ext uri="{FF2B5EF4-FFF2-40B4-BE49-F238E27FC236}">
                <a16:creationId xmlns:a16="http://schemas.microsoft.com/office/drawing/2014/main" id="{9228CD43-23DA-4319-9FF7-1FC0EADD06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1256"/>
            <a:ext cx="9149426" cy="39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67643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0891-27B1-4F52-BF01-4D78F7C8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of CAD or Heart Attack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15B70-DD9D-4F81-9C00-549822441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7080577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236232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DC1E0A-2F13-4F71-9A2E-A9F8D06D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Coronary Stenting / PCI</a:t>
            </a:r>
            <a:endParaRPr lang="en-ID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5D9D6D-DC76-4675-B20D-189835D4B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Picture 2" descr="Coronary artery stent">
            <a:extLst>
              <a:ext uri="{FF2B5EF4-FFF2-40B4-BE49-F238E27FC236}">
                <a16:creationId xmlns:a16="http://schemas.microsoft.com/office/drawing/2014/main" id="{46169C16-475B-4F4C-9982-FAD95A7495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92" y="101156"/>
            <a:ext cx="4443455" cy="66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7904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What’s Coronary Disease?</a:t>
            </a:r>
            <a:endParaRPr lang="en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6085765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69BD-A550-49AA-8140-BBB386F5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Coronary Bypass Surgery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C60C1-8380-4084-B229-767D270A4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098" name="Picture 2" descr="Coronary bypass surgery">
            <a:extLst>
              <a:ext uri="{FF2B5EF4-FFF2-40B4-BE49-F238E27FC236}">
                <a16:creationId xmlns:a16="http://schemas.microsoft.com/office/drawing/2014/main" id="{85A1FB13-B276-4CFA-9B93-4688A0F67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54487"/>
            <a:ext cx="4513633" cy="67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00458"/>
      </p:ext>
    </p:extLst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oronary disease vs heart attack">
            <a:extLst>
              <a:ext uri="{FF2B5EF4-FFF2-40B4-BE49-F238E27FC236}">
                <a16:creationId xmlns:a16="http://schemas.microsoft.com/office/drawing/2014/main" id="{BB65F54D-1F01-4755-BEBE-5ECE53454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87"/>
          <a:stretch/>
        </p:blipFill>
        <p:spPr bwMode="auto">
          <a:xfrm>
            <a:off x="5200" y="1564642"/>
            <a:ext cx="913880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ronary disease vs heart attack">
            <a:extLst>
              <a:ext uri="{FF2B5EF4-FFF2-40B4-BE49-F238E27FC236}">
                <a16:creationId xmlns:a16="http://schemas.microsoft.com/office/drawing/2014/main" id="{DDEA0E96-7A40-49FC-8F6B-CF7529662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82"/>
          <a:stretch/>
        </p:blipFill>
        <p:spPr bwMode="auto">
          <a:xfrm>
            <a:off x="5200" y="5019040"/>
            <a:ext cx="9138800" cy="15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oronary disease vs heart attack">
            <a:extLst>
              <a:ext uri="{FF2B5EF4-FFF2-40B4-BE49-F238E27FC236}">
                <a16:creationId xmlns:a16="http://schemas.microsoft.com/office/drawing/2014/main" id="{A309A3D8-D60F-4606-8941-BAB6266FF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3" b="33119"/>
          <a:stretch/>
        </p:blipFill>
        <p:spPr bwMode="auto">
          <a:xfrm>
            <a:off x="5200" y="3205481"/>
            <a:ext cx="9138800" cy="16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30D4E8-7DFE-424D-A393-EA775F0F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Distinction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33354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7F88B0A-280C-4385-8A75-1903010F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7"/>
            <a:ext cx="9144000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53388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Prevention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51392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218030-A0D4-4A21-BD67-8C7BBEBB4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819" y="2518271"/>
            <a:ext cx="7772400" cy="196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0957168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DC668-B30C-42E8-8C68-87191CFA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90F64D-9DD5-4759-A342-864DD512D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11"/>
          <a:stretch/>
        </p:blipFill>
        <p:spPr>
          <a:xfrm>
            <a:off x="37137" y="857250"/>
            <a:ext cx="91068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1348"/>
      </p:ext>
    </p:extLst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3582-35B2-458A-B795-593380B6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5B04-E952-4602-BEFF-F0650ABB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DF3B8-3A23-4BF0-AD62-EAC0B3286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1" b="6900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49584"/>
      </p:ext>
    </p:extLst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4942-A189-4805-8BA8-E636694F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6CC9-D5B2-439D-8E2D-34CEF8AD6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DD23A-BE0D-446B-AF4F-631AE8062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"/>
          <a:stretch/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06777"/>
      </p:ext>
    </p:extLst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C96C-3883-45C2-9847-CBF3F77B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CF7D1-F0CF-4ABD-8DA3-7DD3DC186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521F2-52C9-4DC1-8FE5-2345B8679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490"/>
            <a:ext cx="9144000" cy="28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79896"/>
      </p:ext>
    </p:extLst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noProof="1"/>
              <a:t>Coronary Artery Disease is a very common disease, </a:t>
            </a:r>
            <a:r>
              <a:rPr lang="en-US" sz="2800" b="1" noProof="1"/>
              <a:t>especially among the elderly</a:t>
            </a:r>
            <a:r>
              <a:rPr lang="en-US" sz="2800" noProof="1"/>
              <a:t>.</a:t>
            </a:r>
          </a:p>
          <a:p>
            <a:r>
              <a:rPr lang="en-US" sz="2800" noProof="1"/>
              <a:t>Symptoms of a heart attack needs to be </a:t>
            </a:r>
            <a:r>
              <a:rPr lang="en-US" sz="2800" b="1" noProof="1"/>
              <a:t>identified properly </a:t>
            </a:r>
            <a:r>
              <a:rPr lang="en-US" sz="2800" noProof="1"/>
              <a:t>for appropriate treatment</a:t>
            </a:r>
          </a:p>
          <a:p>
            <a:r>
              <a:rPr lang="en-US" sz="2800" noProof="1"/>
              <a:t>Adopting a positive lifestyle is </a:t>
            </a:r>
            <a:r>
              <a:rPr lang="en-US" sz="2800" b="1" noProof="1"/>
              <a:t>never </a:t>
            </a:r>
            <a:r>
              <a:rPr lang="en-US" sz="2800" noProof="1"/>
              <a:t>too late.</a:t>
            </a:r>
          </a:p>
        </p:txBody>
      </p:sp>
    </p:spTree>
    <p:extLst>
      <p:ext uri="{BB962C8B-B14F-4D97-AF65-F5344CB8AC3E}">
        <p14:creationId xmlns:p14="http://schemas.microsoft.com/office/powerpoint/2010/main" val="28840625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Heart</a:t>
            </a:r>
            <a:endParaRPr lang="en-US" dirty="0"/>
          </a:p>
        </p:txBody>
      </p:sp>
      <p:pic>
        <p:nvPicPr>
          <p:cNvPr id="6" name="Animasi Normal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1" y="1559560"/>
            <a:ext cx="8036560" cy="4745038"/>
          </a:xfrm>
        </p:spPr>
      </p:pic>
    </p:spTree>
    <p:extLst>
      <p:ext uri="{BB962C8B-B14F-4D97-AF65-F5344CB8AC3E}">
        <p14:creationId xmlns:p14="http://schemas.microsoft.com/office/powerpoint/2010/main" val="399563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ronary heart disease">
            <a:extLst>
              <a:ext uri="{FF2B5EF4-FFF2-40B4-BE49-F238E27FC236}">
                <a16:creationId xmlns:a16="http://schemas.microsoft.com/office/drawing/2014/main" id="{5105E50E-3032-4083-A685-ABDBC4237B0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519686"/>
            <a:ext cx="8537575" cy="60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0565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velopment of atherosclerosis">
            <a:extLst>
              <a:ext uri="{FF2B5EF4-FFF2-40B4-BE49-F238E27FC236}">
                <a16:creationId xmlns:a16="http://schemas.microsoft.com/office/drawing/2014/main" id="{EEF31C7F-12E3-4954-A8A5-64AFF3A1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39" y="47717"/>
            <a:ext cx="7076061" cy="67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46925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isk for coronary heart disease infographic">
            <a:extLst>
              <a:ext uri="{FF2B5EF4-FFF2-40B4-BE49-F238E27FC236}">
                <a16:creationId xmlns:a16="http://schemas.microsoft.com/office/drawing/2014/main" id="{5258F514-E20F-425E-B2EA-79776DD48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25590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The Burden </a:t>
            </a:r>
            <a:r>
              <a:rPr lang="en-US" altLang="en-US">
                <a:ea typeface="ＭＳ Ｐゴシック" pitchFamily="34" charset="-128"/>
              </a:rPr>
              <a:t>of CAD</a:t>
            </a:r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033424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Death from Heart Disease</a:t>
            </a:r>
          </a:p>
        </p:txBody>
      </p:sp>
      <p:pic>
        <p:nvPicPr>
          <p:cNvPr id="3074" name="Picture 2" descr="http://amjmed.org/wp-content/uploads/2016/03/gr1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35" y="2402731"/>
            <a:ext cx="8844530" cy="42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0139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64D7-8351-4CC2-8BD6-EBC54E3C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AE134-2EA8-4D4D-AF70-3BA1FF6D2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4" descr="Image result for penyakit jantung sebagai beban terbesar BPJS JKN grafik">
            <a:extLst>
              <a:ext uri="{FF2B5EF4-FFF2-40B4-BE49-F238E27FC236}">
                <a16:creationId xmlns:a16="http://schemas.microsoft.com/office/drawing/2014/main" id="{BDEEE51F-115A-4F1E-B00F-3C562719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51" y="0"/>
            <a:ext cx="6285697" cy="69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39853"/>
      </p:ext>
    </p:extLst>
  </p:cSld>
  <p:clrMapOvr>
    <a:masterClrMapping/>
  </p:clrMapOvr>
  <p:transition spd="slow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ODE" val="&lt;?xml version=&quot;1.0&quot; encoding=&quot;utf-8&quot;?&gt;&lt;int&gt;0&lt;/i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ODE" val="&lt;?xml version=&quot;1.0&quot; encoding=&quot;utf-8&quot;?&gt;&lt;int&gt;0&lt;/int&gt;"/>
</p:tagLst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2090</TotalTime>
  <Words>148</Words>
  <Application>Microsoft Office PowerPoint</Application>
  <PresentationFormat>On-screen Show (4:3)</PresentationFormat>
  <Paragraphs>35</Paragraphs>
  <Slides>29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Schoolbook</vt:lpstr>
      <vt:lpstr>Corbel</vt:lpstr>
      <vt:lpstr>Wingdings 2</vt:lpstr>
      <vt:lpstr>Feathered</vt:lpstr>
      <vt:lpstr>Coronary Artery Disease</vt:lpstr>
      <vt:lpstr>What’s Coronary Disease?</vt:lpstr>
      <vt:lpstr>Normal Heart</vt:lpstr>
      <vt:lpstr>PowerPoint Presentation</vt:lpstr>
      <vt:lpstr>PowerPoint Presentation</vt:lpstr>
      <vt:lpstr>PowerPoint Presentation</vt:lpstr>
      <vt:lpstr>The Burden of CAD</vt:lpstr>
      <vt:lpstr>Death from Heart Disease</vt:lpstr>
      <vt:lpstr>PowerPoint Presentation</vt:lpstr>
      <vt:lpstr>PowerPoint Presentation</vt:lpstr>
      <vt:lpstr>Diagnosis of CAD</vt:lpstr>
      <vt:lpstr>The Classical Presentation</vt:lpstr>
      <vt:lpstr>“Typical” Angina Pectoris</vt:lpstr>
      <vt:lpstr>Electrocardiogram (ECG)</vt:lpstr>
      <vt:lpstr>Treadmill Stress Test</vt:lpstr>
      <vt:lpstr>Coronary Calcium Scoring</vt:lpstr>
      <vt:lpstr>Treatment of CAD or Heart Attack</vt:lpstr>
      <vt:lpstr>PowerPoint Presentation</vt:lpstr>
      <vt:lpstr>Coronary Stenting / PCI</vt:lpstr>
      <vt:lpstr>Coronary Bypass Surgery</vt:lpstr>
      <vt:lpstr>Important Distinction</vt:lpstr>
      <vt:lpstr>PowerPoint Presentation</vt:lpstr>
      <vt:lpstr>Prevention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Persentation</dc:title>
  <dc:creator>putra Antara</dc:creator>
  <cp:lastModifiedBy>Putra Antara</cp:lastModifiedBy>
  <cp:revision>57</cp:revision>
  <dcterms:created xsi:type="dcterms:W3CDTF">2016-05-07T16:57:54Z</dcterms:created>
  <dcterms:modified xsi:type="dcterms:W3CDTF">2019-12-16T15:43:08Z</dcterms:modified>
</cp:coreProperties>
</file>